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3" r:id="rId3"/>
    <p:sldId id="317" r:id="rId5"/>
    <p:sldId id="457" r:id="rId6"/>
    <p:sldId id="447" r:id="rId7"/>
    <p:sldId id="448" r:id="rId8"/>
    <p:sldId id="449" r:id="rId9"/>
    <p:sldId id="450" r:id="rId10"/>
    <p:sldId id="502" r:id="rId11"/>
    <p:sldId id="451" r:id="rId12"/>
    <p:sldId id="503" r:id="rId13"/>
    <p:sldId id="499" r:id="rId14"/>
    <p:sldId id="452" r:id="rId15"/>
    <p:sldId id="453" r:id="rId16"/>
    <p:sldId id="454" r:id="rId17"/>
    <p:sldId id="455" r:id="rId18"/>
    <p:sldId id="456" r:id="rId19"/>
    <p:sldId id="500" r:id="rId20"/>
    <p:sldId id="504" r:id="rId21"/>
    <p:sldId id="505" r:id="rId22"/>
    <p:sldId id="506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91" r:id="rId32"/>
    <p:sldId id="536" r:id="rId33"/>
    <p:sldId id="528" r:id="rId34"/>
    <p:sldId id="529" r:id="rId35"/>
    <p:sldId id="530" r:id="rId36"/>
    <p:sldId id="531" r:id="rId37"/>
    <p:sldId id="532" r:id="rId38"/>
    <p:sldId id="492" r:id="rId39"/>
    <p:sldId id="261" r:id="rId40"/>
  </p:sldIdLst>
  <p:sldSz cx="12192000" cy="6858000"/>
  <p:notesSz cx="6858000" cy="9144000"/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8BDA"/>
    <a:srgbClr val="FFFFFF"/>
    <a:srgbClr val="155A95"/>
    <a:srgbClr val="0271C2"/>
    <a:srgbClr val="3389CD"/>
    <a:srgbClr val="8CBFD5"/>
    <a:srgbClr val="80A0B3"/>
    <a:srgbClr val="3874A4"/>
    <a:srgbClr val="4674A3"/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4" Type="http://schemas.openxmlformats.org/officeDocument/2006/relationships/tags" Target="tags/tag6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1932A-E9A3-465C-A4D6-04AC6A4C3F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01F10F-7968-4FEF-BC49-F382E68F63C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1F10F-7968-4FEF-BC49-F382E68F6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1F10F-7968-4FEF-BC49-F382E68F6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1F10F-7968-4FEF-BC49-F382E68F6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以上就是我们公司的简要介绍，非常感谢大家的聆听！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01F10F-7968-4FEF-BC49-F382E68F63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空白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8813" y="823913"/>
            <a:ext cx="10869613" cy="5194300"/>
            <a:chOff x="658813" y="823913"/>
            <a:chExt cx="10869613" cy="5194300"/>
          </a:xfrm>
        </p:grpSpPr>
        <p:sp>
          <p:nvSpPr>
            <p:cNvPr id="5" name="Freeform 6"/>
            <p:cNvSpPr/>
            <p:nvPr userDrawn="1"/>
          </p:nvSpPr>
          <p:spPr bwMode="auto">
            <a:xfrm>
              <a:off x="947738" y="1095375"/>
              <a:ext cx="10580688" cy="4514850"/>
            </a:xfrm>
            <a:custGeom>
              <a:avLst/>
              <a:gdLst>
                <a:gd name="T0" fmla="*/ 2104 w 6665"/>
                <a:gd name="T1" fmla="*/ 0 h 2844"/>
                <a:gd name="T2" fmla="*/ 6665 w 6665"/>
                <a:gd name="T3" fmla="*/ 0 h 2844"/>
                <a:gd name="T4" fmla="*/ 6665 w 6665"/>
                <a:gd name="T5" fmla="*/ 2406 h 2844"/>
                <a:gd name="T6" fmla="*/ 6195 w 6665"/>
                <a:gd name="T7" fmla="*/ 2844 h 2844"/>
                <a:gd name="T8" fmla="*/ 267 w 6665"/>
                <a:gd name="T9" fmla="*/ 2844 h 2844"/>
                <a:gd name="T10" fmla="*/ 0 w 6665"/>
                <a:gd name="T11" fmla="*/ 2470 h 2844"/>
                <a:gd name="T12" fmla="*/ 0 w 6665"/>
                <a:gd name="T13" fmla="*/ 0 h 2844"/>
                <a:gd name="T14" fmla="*/ 1228 w 6665"/>
                <a:gd name="T15" fmla="*/ 0 h 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65" h="2844">
                  <a:moveTo>
                    <a:pt x="2104" y="0"/>
                  </a:moveTo>
                  <a:lnTo>
                    <a:pt x="6665" y="0"/>
                  </a:lnTo>
                  <a:lnTo>
                    <a:pt x="6665" y="2406"/>
                  </a:lnTo>
                  <a:lnTo>
                    <a:pt x="6195" y="2844"/>
                  </a:lnTo>
                  <a:lnTo>
                    <a:pt x="267" y="2844"/>
                  </a:lnTo>
                  <a:lnTo>
                    <a:pt x="0" y="2470"/>
                  </a:lnTo>
                  <a:lnTo>
                    <a:pt x="0" y="0"/>
                  </a:lnTo>
                  <a:lnTo>
                    <a:pt x="1228" y="0"/>
                  </a:lnTo>
                </a:path>
              </a:pathLst>
            </a:cu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 userDrawn="1"/>
          </p:nvSpPr>
          <p:spPr bwMode="auto">
            <a:xfrm>
              <a:off x="3024188" y="823913"/>
              <a:ext cx="357188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 userDrawn="1"/>
          </p:nvSpPr>
          <p:spPr bwMode="auto">
            <a:xfrm>
              <a:off x="3232151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 userDrawn="1"/>
          </p:nvSpPr>
          <p:spPr bwMode="auto">
            <a:xfrm>
              <a:off x="3440113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3648076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 userDrawn="1"/>
          </p:nvSpPr>
          <p:spPr bwMode="auto">
            <a:xfrm>
              <a:off x="3843338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 userDrawn="1"/>
          </p:nvSpPr>
          <p:spPr bwMode="auto">
            <a:xfrm>
              <a:off x="658813" y="1179513"/>
              <a:ext cx="0" cy="105251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 userDrawn="1"/>
          </p:nvSpPr>
          <p:spPr bwMode="auto">
            <a:xfrm>
              <a:off x="658813" y="3319463"/>
              <a:ext cx="4306888" cy="2698750"/>
            </a:xfrm>
            <a:custGeom>
              <a:avLst/>
              <a:gdLst>
                <a:gd name="T0" fmla="*/ 0 w 2713"/>
                <a:gd name="T1" fmla="*/ 0 h 1700"/>
                <a:gd name="T2" fmla="*/ 0 w 2713"/>
                <a:gd name="T3" fmla="*/ 1186 h 1700"/>
                <a:gd name="T4" fmla="*/ 323 w 2713"/>
                <a:gd name="T5" fmla="*/ 1700 h 1700"/>
                <a:gd name="T6" fmla="*/ 2713 w 2713"/>
                <a:gd name="T7" fmla="*/ 170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3" h="1700">
                  <a:moveTo>
                    <a:pt x="0" y="0"/>
                  </a:moveTo>
                  <a:lnTo>
                    <a:pt x="0" y="1186"/>
                  </a:lnTo>
                  <a:lnTo>
                    <a:pt x="323" y="1700"/>
                  </a:lnTo>
                  <a:lnTo>
                    <a:pt x="2713" y="1700"/>
                  </a:lnTo>
                </a:path>
              </a:pathLst>
            </a:cu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 userDrawn="1"/>
          </p:nvSpPr>
          <p:spPr bwMode="auto">
            <a:xfrm>
              <a:off x="10477501" y="1450975"/>
              <a:ext cx="779463" cy="882650"/>
            </a:xfrm>
            <a:custGeom>
              <a:avLst/>
              <a:gdLst>
                <a:gd name="T0" fmla="*/ 0 w 491"/>
                <a:gd name="T1" fmla="*/ 0 h 556"/>
                <a:gd name="T2" fmla="*/ 395 w 491"/>
                <a:gd name="T3" fmla="*/ 0 h 556"/>
                <a:gd name="T4" fmla="*/ 491 w 491"/>
                <a:gd name="T5" fmla="*/ 163 h 556"/>
                <a:gd name="T6" fmla="*/ 491 w 491"/>
                <a:gd name="T7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1" h="556">
                  <a:moveTo>
                    <a:pt x="0" y="0"/>
                  </a:moveTo>
                  <a:lnTo>
                    <a:pt x="395" y="0"/>
                  </a:lnTo>
                  <a:lnTo>
                    <a:pt x="491" y="163"/>
                  </a:lnTo>
                  <a:lnTo>
                    <a:pt x="491" y="556"/>
                  </a:lnTo>
                </a:path>
              </a:pathLst>
            </a:custGeom>
            <a:noFill/>
            <a:ln w="101600" cap="flat">
              <a:solidFill>
                <a:schemeClr val="bg1">
                  <a:alpha val="57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扜芞厙_401150409"/>
          <p:cNvPicPr>
            <a:picLocks noChangeAspect="1"/>
          </p:cNvPicPr>
          <p:nvPr userDrawn="1"/>
        </p:nvPicPr>
        <p:blipFill>
          <a:blip r:embed="rId2"/>
          <a:srcRect r="28762"/>
          <a:stretch>
            <a:fillRect/>
          </a:stretch>
        </p:blipFill>
        <p:spPr>
          <a:xfrm>
            <a:off x="3432810" y="1905"/>
            <a:ext cx="8760460" cy="6885305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76835" y="-12065"/>
            <a:ext cx="12192000" cy="6891655"/>
          </a:xfrm>
          <a:prstGeom prst="rect">
            <a:avLst/>
          </a:prstGeom>
          <a:blipFill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>
            <p:ph type="subTitle" idx="1"/>
          </p:nvPr>
        </p:nvSpPr>
        <p:spPr>
          <a:xfrm>
            <a:off x="1270000" y="4279472"/>
            <a:ext cx="5016500" cy="558799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000">
                <a:solidFill>
                  <a:srgbClr val="1E4DB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/>
          </p:nvPr>
        </p:nvSpPr>
        <p:spPr>
          <a:xfrm>
            <a:off x="1003299" y="1156408"/>
            <a:ext cx="5283201" cy="2826793"/>
          </a:xfrm>
        </p:spPr>
        <p:txBody>
          <a:bodyPr anchor="b" anchorCtr="0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1003299" y="5544733"/>
            <a:ext cx="528320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1003299" y="5841004"/>
            <a:ext cx="5283201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1430" y="-12065"/>
            <a:ext cx="12192000" cy="6858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8813" y="823913"/>
            <a:ext cx="10869613" cy="5194300"/>
            <a:chOff x="658813" y="823913"/>
            <a:chExt cx="10869613" cy="5194300"/>
          </a:xfrm>
        </p:grpSpPr>
        <p:sp>
          <p:nvSpPr>
            <p:cNvPr id="5" name="Freeform 6"/>
            <p:cNvSpPr/>
            <p:nvPr userDrawn="1"/>
          </p:nvSpPr>
          <p:spPr bwMode="auto">
            <a:xfrm>
              <a:off x="947738" y="1095375"/>
              <a:ext cx="10580688" cy="4514850"/>
            </a:xfrm>
            <a:custGeom>
              <a:avLst/>
              <a:gdLst>
                <a:gd name="T0" fmla="*/ 2104 w 6665"/>
                <a:gd name="T1" fmla="*/ 0 h 2844"/>
                <a:gd name="T2" fmla="*/ 6665 w 6665"/>
                <a:gd name="T3" fmla="*/ 0 h 2844"/>
                <a:gd name="T4" fmla="*/ 6665 w 6665"/>
                <a:gd name="T5" fmla="*/ 2406 h 2844"/>
                <a:gd name="T6" fmla="*/ 6195 w 6665"/>
                <a:gd name="T7" fmla="*/ 2844 h 2844"/>
                <a:gd name="T8" fmla="*/ 267 w 6665"/>
                <a:gd name="T9" fmla="*/ 2844 h 2844"/>
                <a:gd name="T10" fmla="*/ 0 w 6665"/>
                <a:gd name="T11" fmla="*/ 2470 h 2844"/>
                <a:gd name="T12" fmla="*/ 0 w 6665"/>
                <a:gd name="T13" fmla="*/ 0 h 2844"/>
                <a:gd name="T14" fmla="*/ 1228 w 6665"/>
                <a:gd name="T15" fmla="*/ 0 h 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65" h="2844">
                  <a:moveTo>
                    <a:pt x="2104" y="0"/>
                  </a:moveTo>
                  <a:lnTo>
                    <a:pt x="6665" y="0"/>
                  </a:lnTo>
                  <a:lnTo>
                    <a:pt x="6665" y="2406"/>
                  </a:lnTo>
                  <a:lnTo>
                    <a:pt x="6195" y="2844"/>
                  </a:lnTo>
                  <a:lnTo>
                    <a:pt x="267" y="2844"/>
                  </a:lnTo>
                  <a:lnTo>
                    <a:pt x="0" y="2470"/>
                  </a:lnTo>
                  <a:lnTo>
                    <a:pt x="0" y="0"/>
                  </a:lnTo>
                  <a:lnTo>
                    <a:pt x="1228" y="0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 userDrawn="1"/>
          </p:nvSpPr>
          <p:spPr bwMode="auto">
            <a:xfrm>
              <a:off x="3024188" y="823913"/>
              <a:ext cx="357188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 userDrawn="1"/>
          </p:nvSpPr>
          <p:spPr bwMode="auto">
            <a:xfrm>
              <a:off x="3232151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 userDrawn="1"/>
          </p:nvSpPr>
          <p:spPr bwMode="auto">
            <a:xfrm>
              <a:off x="3440113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3648076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 userDrawn="1"/>
          </p:nvSpPr>
          <p:spPr bwMode="auto">
            <a:xfrm>
              <a:off x="3843338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 userDrawn="1"/>
          </p:nvSpPr>
          <p:spPr bwMode="auto">
            <a:xfrm>
              <a:off x="658813" y="1179513"/>
              <a:ext cx="0" cy="105251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 userDrawn="1"/>
          </p:nvSpPr>
          <p:spPr bwMode="auto">
            <a:xfrm>
              <a:off x="658813" y="3319463"/>
              <a:ext cx="4306888" cy="2698750"/>
            </a:xfrm>
            <a:custGeom>
              <a:avLst/>
              <a:gdLst>
                <a:gd name="T0" fmla="*/ 0 w 2713"/>
                <a:gd name="T1" fmla="*/ 0 h 1700"/>
                <a:gd name="T2" fmla="*/ 0 w 2713"/>
                <a:gd name="T3" fmla="*/ 1186 h 1700"/>
                <a:gd name="T4" fmla="*/ 323 w 2713"/>
                <a:gd name="T5" fmla="*/ 1700 h 1700"/>
                <a:gd name="T6" fmla="*/ 2713 w 2713"/>
                <a:gd name="T7" fmla="*/ 170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3" h="1700">
                  <a:moveTo>
                    <a:pt x="0" y="0"/>
                  </a:moveTo>
                  <a:lnTo>
                    <a:pt x="0" y="1186"/>
                  </a:lnTo>
                  <a:lnTo>
                    <a:pt x="323" y="1700"/>
                  </a:lnTo>
                  <a:lnTo>
                    <a:pt x="2713" y="1700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 userDrawn="1"/>
          </p:nvSpPr>
          <p:spPr bwMode="auto">
            <a:xfrm>
              <a:off x="10477501" y="1450975"/>
              <a:ext cx="779463" cy="882650"/>
            </a:xfrm>
            <a:custGeom>
              <a:avLst/>
              <a:gdLst>
                <a:gd name="T0" fmla="*/ 0 w 491"/>
                <a:gd name="T1" fmla="*/ 0 h 556"/>
                <a:gd name="T2" fmla="*/ 395 w 491"/>
                <a:gd name="T3" fmla="*/ 0 h 556"/>
                <a:gd name="T4" fmla="*/ 491 w 491"/>
                <a:gd name="T5" fmla="*/ 163 h 556"/>
                <a:gd name="T6" fmla="*/ 491 w 491"/>
                <a:gd name="T7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1" h="556">
                  <a:moveTo>
                    <a:pt x="0" y="0"/>
                  </a:moveTo>
                  <a:lnTo>
                    <a:pt x="395" y="0"/>
                  </a:lnTo>
                  <a:lnTo>
                    <a:pt x="491" y="163"/>
                  </a:lnTo>
                  <a:lnTo>
                    <a:pt x="491" y="556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961730" y="348018"/>
            <a:ext cx="802223" cy="423080"/>
            <a:chOff x="395785" y="136478"/>
            <a:chExt cx="802223" cy="423080"/>
          </a:xfrm>
          <a:solidFill>
            <a:schemeClr val="bg1"/>
          </a:solidFill>
        </p:grpSpPr>
        <p:sp>
          <p:nvSpPr>
            <p:cNvPr id="21" name="燕尾形 3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燕尾形 3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H="1">
            <a:off x="383459" y="809862"/>
            <a:ext cx="11385756" cy="5753868"/>
            <a:chOff x="658813" y="823913"/>
            <a:chExt cx="10869613" cy="5194300"/>
          </a:xfrm>
        </p:grpSpPr>
        <p:sp>
          <p:nvSpPr>
            <p:cNvPr id="5" name="Freeform 6"/>
            <p:cNvSpPr/>
            <p:nvPr userDrawn="1"/>
          </p:nvSpPr>
          <p:spPr bwMode="auto">
            <a:xfrm>
              <a:off x="947738" y="1095375"/>
              <a:ext cx="10580688" cy="4514850"/>
            </a:xfrm>
            <a:custGeom>
              <a:avLst/>
              <a:gdLst>
                <a:gd name="T0" fmla="*/ 2104 w 6665"/>
                <a:gd name="T1" fmla="*/ 0 h 2844"/>
                <a:gd name="T2" fmla="*/ 6665 w 6665"/>
                <a:gd name="T3" fmla="*/ 0 h 2844"/>
                <a:gd name="T4" fmla="*/ 6665 w 6665"/>
                <a:gd name="T5" fmla="*/ 2406 h 2844"/>
                <a:gd name="T6" fmla="*/ 6195 w 6665"/>
                <a:gd name="T7" fmla="*/ 2844 h 2844"/>
                <a:gd name="T8" fmla="*/ 267 w 6665"/>
                <a:gd name="T9" fmla="*/ 2844 h 2844"/>
                <a:gd name="T10" fmla="*/ 0 w 6665"/>
                <a:gd name="T11" fmla="*/ 2470 h 2844"/>
                <a:gd name="T12" fmla="*/ 0 w 6665"/>
                <a:gd name="T13" fmla="*/ 0 h 2844"/>
                <a:gd name="T14" fmla="*/ 1228 w 6665"/>
                <a:gd name="T15" fmla="*/ 0 h 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65" h="2844">
                  <a:moveTo>
                    <a:pt x="2104" y="0"/>
                  </a:moveTo>
                  <a:lnTo>
                    <a:pt x="6665" y="0"/>
                  </a:lnTo>
                  <a:lnTo>
                    <a:pt x="6665" y="2406"/>
                  </a:lnTo>
                  <a:lnTo>
                    <a:pt x="6195" y="2844"/>
                  </a:lnTo>
                  <a:lnTo>
                    <a:pt x="267" y="2844"/>
                  </a:lnTo>
                  <a:lnTo>
                    <a:pt x="0" y="2470"/>
                  </a:lnTo>
                  <a:lnTo>
                    <a:pt x="0" y="0"/>
                  </a:lnTo>
                  <a:lnTo>
                    <a:pt x="1228" y="0"/>
                  </a:lnTo>
                </a:path>
              </a:pathLst>
            </a:cu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 userDrawn="1"/>
          </p:nvSpPr>
          <p:spPr bwMode="auto">
            <a:xfrm>
              <a:off x="3024188" y="823913"/>
              <a:ext cx="357188" cy="51276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 userDrawn="1"/>
          </p:nvSpPr>
          <p:spPr bwMode="auto">
            <a:xfrm>
              <a:off x="3232151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 userDrawn="1"/>
          </p:nvSpPr>
          <p:spPr bwMode="auto">
            <a:xfrm>
              <a:off x="3440113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3648076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 userDrawn="1"/>
          </p:nvSpPr>
          <p:spPr bwMode="auto">
            <a:xfrm>
              <a:off x="3843338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 userDrawn="1"/>
          </p:nvSpPr>
          <p:spPr bwMode="auto">
            <a:xfrm>
              <a:off x="658813" y="1179513"/>
              <a:ext cx="0" cy="1052513"/>
            </a:xfrm>
            <a:prstGeom prst="line">
              <a:avLst/>
            </a:pr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 userDrawn="1"/>
          </p:nvSpPr>
          <p:spPr bwMode="auto">
            <a:xfrm>
              <a:off x="658813" y="3319463"/>
              <a:ext cx="4306888" cy="2698750"/>
            </a:xfrm>
            <a:custGeom>
              <a:avLst/>
              <a:gdLst>
                <a:gd name="T0" fmla="*/ 0 w 2713"/>
                <a:gd name="T1" fmla="*/ 0 h 1700"/>
                <a:gd name="T2" fmla="*/ 0 w 2713"/>
                <a:gd name="T3" fmla="*/ 1186 h 1700"/>
                <a:gd name="T4" fmla="*/ 323 w 2713"/>
                <a:gd name="T5" fmla="*/ 1700 h 1700"/>
                <a:gd name="T6" fmla="*/ 2713 w 2713"/>
                <a:gd name="T7" fmla="*/ 170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3" h="1700">
                  <a:moveTo>
                    <a:pt x="0" y="0"/>
                  </a:moveTo>
                  <a:lnTo>
                    <a:pt x="0" y="1186"/>
                  </a:lnTo>
                  <a:lnTo>
                    <a:pt x="323" y="1700"/>
                  </a:lnTo>
                  <a:lnTo>
                    <a:pt x="2713" y="1700"/>
                  </a:lnTo>
                </a:path>
              </a:pathLst>
            </a:cu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 userDrawn="1"/>
          </p:nvSpPr>
          <p:spPr bwMode="auto">
            <a:xfrm>
              <a:off x="10477501" y="1450975"/>
              <a:ext cx="779463" cy="882650"/>
            </a:xfrm>
            <a:custGeom>
              <a:avLst/>
              <a:gdLst>
                <a:gd name="T0" fmla="*/ 0 w 491"/>
                <a:gd name="T1" fmla="*/ 0 h 556"/>
                <a:gd name="T2" fmla="*/ 395 w 491"/>
                <a:gd name="T3" fmla="*/ 0 h 556"/>
                <a:gd name="T4" fmla="*/ 491 w 491"/>
                <a:gd name="T5" fmla="*/ 163 h 556"/>
                <a:gd name="T6" fmla="*/ 491 w 491"/>
                <a:gd name="T7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1" h="556">
                  <a:moveTo>
                    <a:pt x="0" y="0"/>
                  </a:moveTo>
                  <a:lnTo>
                    <a:pt x="395" y="0"/>
                  </a:lnTo>
                  <a:lnTo>
                    <a:pt x="491" y="163"/>
                  </a:lnTo>
                  <a:lnTo>
                    <a:pt x="491" y="556"/>
                  </a:lnTo>
                </a:path>
              </a:pathLst>
            </a:custGeom>
            <a:noFill/>
            <a:ln w="101600" cap="flat">
              <a:solidFill>
                <a:srgbClr val="155A95">
                  <a:alpha val="40000"/>
                </a:srgb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>
            <a:off x="961730" y="348018"/>
            <a:ext cx="802223" cy="423080"/>
            <a:chOff x="395785" y="136478"/>
            <a:chExt cx="802223" cy="423080"/>
          </a:xfrm>
          <a:solidFill>
            <a:srgbClr val="3874A4"/>
          </a:solidFill>
        </p:grpSpPr>
        <p:sp>
          <p:nvSpPr>
            <p:cNvPr id="21" name="燕尾形 3"/>
            <p:cNvSpPr/>
            <p:nvPr/>
          </p:nvSpPr>
          <p:spPr>
            <a:xfrm>
              <a:off x="395785" y="136478"/>
              <a:ext cx="313899" cy="4230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38"/>
            <p:cNvSpPr/>
            <p:nvPr/>
          </p:nvSpPr>
          <p:spPr>
            <a:xfrm>
              <a:off x="682389" y="136478"/>
              <a:ext cx="515619" cy="423080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534795" y="1856740"/>
            <a:ext cx="6257290" cy="788670"/>
          </a:xfrm>
        </p:spPr>
        <p:txBody>
          <a:bodyPr/>
          <a:lstStyle>
            <a:lvl1pPr>
              <a:defRPr sz="2800" b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空白"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7BD3"/>
              </a:gs>
              <a:gs pos="100000">
                <a:srgbClr val="034373"/>
              </a:gs>
            </a:gsLst>
            <a:lin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658813" y="823913"/>
            <a:ext cx="10869613" cy="5194300"/>
            <a:chOff x="658813" y="823913"/>
            <a:chExt cx="10869613" cy="5194300"/>
          </a:xfrm>
        </p:grpSpPr>
        <p:sp>
          <p:nvSpPr>
            <p:cNvPr id="5" name="Freeform 6"/>
            <p:cNvSpPr/>
            <p:nvPr userDrawn="1"/>
          </p:nvSpPr>
          <p:spPr bwMode="auto">
            <a:xfrm>
              <a:off x="947738" y="1095375"/>
              <a:ext cx="10580688" cy="4514850"/>
            </a:xfrm>
            <a:custGeom>
              <a:avLst/>
              <a:gdLst>
                <a:gd name="T0" fmla="*/ 2104 w 6665"/>
                <a:gd name="T1" fmla="*/ 0 h 2844"/>
                <a:gd name="T2" fmla="*/ 6665 w 6665"/>
                <a:gd name="T3" fmla="*/ 0 h 2844"/>
                <a:gd name="T4" fmla="*/ 6665 w 6665"/>
                <a:gd name="T5" fmla="*/ 2406 h 2844"/>
                <a:gd name="T6" fmla="*/ 6195 w 6665"/>
                <a:gd name="T7" fmla="*/ 2844 h 2844"/>
                <a:gd name="T8" fmla="*/ 267 w 6665"/>
                <a:gd name="T9" fmla="*/ 2844 h 2844"/>
                <a:gd name="T10" fmla="*/ 0 w 6665"/>
                <a:gd name="T11" fmla="*/ 2470 h 2844"/>
                <a:gd name="T12" fmla="*/ 0 w 6665"/>
                <a:gd name="T13" fmla="*/ 0 h 2844"/>
                <a:gd name="T14" fmla="*/ 1228 w 6665"/>
                <a:gd name="T15" fmla="*/ 0 h 2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65" h="2844">
                  <a:moveTo>
                    <a:pt x="2104" y="0"/>
                  </a:moveTo>
                  <a:lnTo>
                    <a:pt x="6665" y="0"/>
                  </a:lnTo>
                  <a:lnTo>
                    <a:pt x="6665" y="2406"/>
                  </a:lnTo>
                  <a:lnTo>
                    <a:pt x="6195" y="2844"/>
                  </a:lnTo>
                  <a:lnTo>
                    <a:pt x="267" y="2844"/>
                  </a:lnTo>
                  <a:lnTo>
                    <a:pt x="0" y="2470"/>
                  </a:lnTo>
                  <a:lnTo>
                    <a:pt x="0" y="0"/>
                  </a:lnTo>
                  <a:lnTo>
                    <a:pt x="1228" y="0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Line 7"/>
            <p:cNvSpPr>
              <a:spLocks noChangeShapeType="1"/>
            </p:cNvSpPr>
            <p:nvPr userDrawn="1"/>
          </p:nvSpPr>
          <p:spPr bwMode="auto">
            <a:xfrm>
              <a:off x="3024188" y="823913"/>
              <a:ext cx="357188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 userDrawn="1"/>
          </p:nvSpPr>
          <p:spPr bwMode="auto">
            <a:xfrm>
              <a:off x="3232151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Line 9"/>
            <p:cNvSpPr>
              <a:spLocks noChangeShapeType="1"/>
            </p:cNvSpPr>
            <p:nvPr userDrawn="1"/>
          </p:nvSpPr>
          <p:spPr bwMode="auto">
            <a:xfrm>
              <a:off x="3440113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Line 10"/>
            <p:cNvSpPr>
              <a:spLocks noChangeShapeType="1"/>
            </p:cNvSpPr>
            <p:nvPr userDrawn="1"/>
          </p:nvSpPr>
          <p:spPr bwMode="auto">
            <a:xfrm>
              <a:off x="3648076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Line 11"/>
            <p:cNvSpPr>
              <a:spLocks noChangeShapeType="1"/>
            </p:cNvSpPr>
            <p:nvPr userDrawn="1"/>
          </p:nvSpPr>
          <p:spPr bwMode="auto">
            <a:xfrm>
              <a:off x="3843338" y="823913"/>
              <a:ext cx="355600" cy="51276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Line 12"/>
            <p:cNvSpPr>
              <a:spLocks noChangeShapeType="1"/>
            </p:cNvSpPr>
            <p:nvPr userDrawn="1"/>
          </p:nvSpPr>
          <p:spPr bwMode="auto">
            <a:xfrm>
              <a:off x="658813" y="1179513"/>
              <a:ext cx="0" cy="1052513"/>
            </a:xfrm>
            <a:prstGeom prst="line">
              <a:avLst/>
            </a:pr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3"/>
            <p:cNvSpPr/>
            <p:nvPr userDrawn="1"/>
          </p:nvSpPr>
          <p:spPr bwMode="auto">
            <a:xfrm>
              <a:off x="658813" y="3319463"/>
              <a:ext cx="4306888" cy="2698750"/>
            </a:xfrm>
            <a:custGeom>
              <a:avLst/>
              <a:gdLst>
                <a:gd name="T0" fmla="*/ 0 w 2713"/>
                <a:gd name="T1" fmla="*/ 0 h 1700"/>
                <a:gd name="T2" fmla="*/ 0 w 2713"/>
                <a:gd name="T3" fmla="*/ 1186 h 1700"/>
                <a:gd name="T4" fmla="*/ 323 w 2713"/>
                <a:gd name="T5" fmla="*/ 1700 h 1700"/>
                <a:gd name="T6" fmla="*/ 2713 w 2713"/>
                <a:gd name="T7" fmla="*/ 1700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13" h="1700">
                  <a:moveTo>
                    <a:pt x="0" y="0"/>
                  </a:moveTo>
                  <a:lnTo>
                    <a:pt x="0" y="1186"/>
                  </a:lnTo>
                  <a:lnTo>
                    <a:pt x="323" y="1700"/>
                  </a:lnTo>
                  <a:lnTo>
                    <a:pt x="2713" y="1700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4"/>
            <p:cNvSpPr/>
            <p:nvPr userDrawn="1"/>
          </p:nvSpPr>
          <p:spPr bwMode="auto">
            <a:xfrm>
              <a:off x="10477501" y="1450975"/>
              <a:ext cx="779463" cy="882650"/>
            </a:xfrm>
            <a:custGeom>
              <a:avLst/>
              <a:gdLst>
                <a:gd name="T0" fmla="*/ 0 w 491"/>
                <a:gd name="T1" fmla="*/ 0 h 556"/>
                <a:gd name="T2" fmla="*/ 395 w 491"/>
                <a:gd name="T3" fmla="*/ 0 h 556"/>
                <a:gd name="T4" fmla="*/ 491 w 491"/>
                <a:gd name="T5" fmla="*/ 163 h 556"/>
                <a:gd name="T6" fmla="*/ 491 w 491"/>
                <a:gd name="T7" fmla="*/ 556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1" h="556">
                  <a:moveTo>
                    <a:pt x="0" y="0"/>
                  </a:moveTo>
                  <a:lnTo>
                    <a:pt x="395" y="0"/>
                  </a:lnTo>
                  <a:lnTo>
                    <a:pt x="491" y="163"/>
                  </a:lnTo>
                  <a:lnTo>
                    <a:pt x="491" y="556"/>
                  </a:lnTo>
                </a:path>
              </a:pathLst>
            </a:custGeom>
            <a:noFill/>
            <a:ln w="101600" cap="flat">
              <a:solidFill>
                <a:schemeClr val="bg1">
                  <a:alpha val="40000"/>
                </a:schemeClr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742F3E-182A-4E42-99A7-A84D607325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F91D6-B666-4B05-8BB0-A162590E574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.xml"/><Relationship Id="rId3" Type="http://schemas.openxmlformats.org/officeDocument/2006/relationships/image" Target="../media/image3.emf"/><Relationship Id="rId2" Type="http://schemas.openxmlformats.org/officeDocument/2006/relationships/oleObject" Target="../embeddings/oleObject1.bin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tags" Target="../tags/tag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3.png"/><Relationship Id="rId1" Type="http://schemas.openxmlformats.org/officeDocument/2006/relationships/tags" Target="../tags/tag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对象 2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/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思源黑体" panose="020B0400000000000000" pitchFamily="34" charset="-122"/>
              <a:ea typeface="思源黑体" panose="020B0400000000000000" pitchFamily="34" charset="-122"/>
              <a:cs typeface="+mj-cs"/>
              <a:sym typeface="思源黑体" panose="020B04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-219805" y="4453804"/>
            <a:ext cx="8556659" cy="252603"/>
            <a:chOff x="2268439" y="738734"/>
            <a:chExt cx="8556659" cy="252603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1058062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045838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1033614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V="1">
              <a:off x="1021390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009167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996943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V="1">
              <a:off x="984719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972495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V="1">
              <a:off x="960271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flipV="1">
              <a:off x="948048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 flipV="1">
              <a:off x="935824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923600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911376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V="1">
              <a:off x="899152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886929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V="1">
              <a:off x="874705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V="1">
              <a:off x="862481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V="1">
              <a:off x="850257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838033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V="1">
              <a:off x="825810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flipV="1">
              <a:off x="813586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 flipV="1">
              <a:off x="801362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789138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flipV="1">
              <a:off x="776914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flipV="1">
              <a:off x="764691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752467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740243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728019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 flipV="1">
              <a:off x="715795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703572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 flipV="1">
              <a:off x="691348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V="1">
              <a:off x="679124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flipV="1">
              <a:off x="666900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654676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 flipV="1">
              <a:off x="642453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flipV="1">
              <a:off x="630229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/>
          </p:nvCxnSpPr>
          <p:spPr>
            <a:xfrm flipV="1">
              <a:off x="618005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V="1">
              <a:off x="605781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V="1">
              <a:off x="593557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V="1">
              <a:off x="581334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569110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flipV="1">
              <a:off x="556886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V="1">
              <a:off x="544662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 flipV="1">
              <a:off x="532438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V="1">
              <a:off x="520215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flipV="1">
              <a:off x="507991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 flipV="1">
              <a:off x="495767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483543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471319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459096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 flipV="1">
              <a:off x="446872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 flipV="1">
              <a:off x="434648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422424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V="1">
              <a:off x="410200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 flipV="1">
              <a:off x="397977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385753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V="1">
              <a:off x="373529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V="1">
              <a:off x="361305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V="1">
              <a:off x="349081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V="1">
              <a:off x="336858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flipV="1">
              <a:off x="324634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312410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300186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7962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V="1">
              <a:off x="275739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 flipV="1">
              <a:off x="263515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251291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/>
          </p:nvCxnSpPr>
          <p:spPr>
            <a:xfrm flipV="1">
              <a:off x="239067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 flipV="1">
              <a:off x="226843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-221710" y="4455074"/>
            <a:ext cx="8434421" cy="252603"/>
            <a:chOff x="2268439" y="738734"/>
            <a:chExt cx="8434421" cy="252603"/>
          </a:xfrm>
        </p:grpSpPr>
        <p:cxnSp>
          <p:nvCxnSpPr>
            <p:cNvPr id="99" name="直接连接符 98"/>
            <p:cNvCxnSpPr/>
            <p:nvPr/>
          </p:nvCxnSpPr>
          <p:spPr>
            <a:xfrm flipV="1">
              <a:off x="1045838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1033614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V="1">
              <a:off x="1021390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009167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 flipV="1">
              <a:off x="996943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 flipV="1">
              <a:off x="984719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72495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/>
            <p:cNvCxnSpPr/>
            <p:nvPr/>
          </p:nvCxnSpPr>
          <p:spPr>
            <a:xfrm flipV="1">
              <a:off x="960271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 flipV="1">
              <a:off x="948048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 flipV="1">
              <a:off x="935824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flipV="1">
              <a:off x="923600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 flipV="1">
              <a:off x="911376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flipV="1">
              <a:off x="899152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 flipV="1">
              <a:off x="886929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flipV="1">
              <a:off x="874705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 flipV="1">
              <a:off x="862481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850257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 flipV="1">
              <a:off x="838033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825810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V="1">
              <a:off x="813586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V="1">
              <a:off x="801362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789138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flipV="1">
              <a:off x="776914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 flipV="1">
              <a:off x="764691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flipV="1">
              <a:off x="752467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 flipV="1">
              <a:off x="740243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flipV="1">
              <a:off x="728019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 flipV="1">
              <a:off x="715795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703572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 flipV="1">
              <a:off x="691348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 flipV="1">
              <a:off x="679124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V="1">
              <a:off x="666900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654676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642453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V="1">
              <a:off x="630229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V="1">
              <a:off x="618005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605781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V="1">
              <a:off x="593557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 flipV="1">
              <a:off x="581334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569110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V="1">
              <a:off x="556886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V="1">
              <a:off x="544662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532438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 flipV="1">
              <a:off x="520215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V="1">
              <a:off x="507991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V="1">
              <a:off x="495767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V="1">
              <a:off x="483543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471319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V="1">
              <a:off x="459096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 flipV="1">
              <a:off x="446872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V="1">
              <a:off x="434648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V="1">
              <a:off x="422424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V="1">
              <a:off x="410200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V="1">
              <a:off x="397977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385753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V="1">
              <a:off x="373529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V="1">
              <a:off x="361305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V="1">
              <a:off x="349081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V="1">
              <a:off x="336858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V="1">
              <a:off x="324634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V="1">
              <a:off x="312410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 flipV="1">
              <a:off x="300186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287962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V="1">
              <a:off x="2757391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2635153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V="1">
              <a:off x="2512915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2390677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2268439" y="738734"/>
              <a:ext cx="244475" cy="25260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7" name="文本框 166"/>
          <p:cNvSpPr txBox="1"/>
          <p:nvPr/>
        </p:nvSpPr>
        <p:spPr>
          <a:xfrm>
            <a:off x="49530" y="1932305"/>
            <a:ext cx="6478905" cy="1445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4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第一届圆梦杯大学生</a:t>
            </a:r>
            <a:endParaRPr lang="zh-CN" altLang="en-US" sz="4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  <a:p>
            <a:pPr algn="ctr"/>
            <a:r>
              <a:rPr lang="zh-CN" altLang="en-US" sz="4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智能硬件设计大赛</a:t>
            </a:r>
            <a:endParaRPr lang="zh-CN" altLang="en-US" sz="4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709295" y="5466715"/>
            <a:ext cx="645350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远程云端硬件实验平台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—</a:t>
            </a:r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思源黑体" panose="020B0400000000000000" pitchFamily="34" charset="-122"/>
              </a:rPr>
              <a:t>STC51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思源黑体" panose="020B04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37615" y="175958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1）硬件设备组成。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 descr="C:\Users\Administrator\Desktop\机柜.jpg机柜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80503" y="2452688"/>
            <a:ext cx="3970655" cy="31896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2250" y="2905760"/>
            <a:ext cx="3651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①服务器机柜</a:t>
            </a:r>
            <a:endParaRPr lang="zh-CN" altLang="en-US"/>
          </a:p>
          <a:p>
            <a:r>
              <a:rPr lang="zh-CN" altLang="en-US"/>
              <a:t>②电源板卡机箱</a:t>
            </a:r>
            <a:endParaRPr lang="zh-CN" altLang="en-US"/>
          </a:p>
          <a:p>
            <a:r>
              <a:rPr lang="zh-CN" altLang="en-US"/>
              <a:t>③交换机</a:t>
            </a:r>
            <a:endParaRPr lang="zh-CN" altLang="en-US"/>
          </a:p>
          <a:p>
            <a:r>
              <a:rPr lang="zh-CN" altLang="en-US"/>
              <a:t>④路由机</a:t>
            </a:r>
            <a:endParaRPr lang="zh-CN" altLang="en-US"/>
          </a:p>
          <a:p>
            <a:r>
              <a:rPr lang="zh-CN" altLang="en-US"/>
              <a:t>⑤电脑主机（显示器、鼠标键盘）</a:t>
            </a:r>
            <a:endParaRPr lang="zh-CN" altLang="en-US"/>
          </a:p>
          <a:p>
            <a:r>
              <a:rPr lang="zh-CN" altLang="en-US"/>
              <a:t>⑥网线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55700" y="2825115"/>
            <a:ext cx="52336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2）把所有设备安装在服务器机柜里。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         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3）用网线把电源机箱板卡和电脑连在一个局域网。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2550" y="1570990"/>
            <a:ext cx="2242185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7470" y="1637665"/>
            <a:ext cx="949706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（五）软件组成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软件为B/S架构，分为后台管理端、教师端、学生端（访客模式）三部分。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  1.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学生端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9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5438" y="3313113"/>
            <a:ext cx="3875405" cy="2404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603365" y="3604895"/>
            <a:ext cx="391541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（1）教师端提供学生登陆账号、密码；</a:t>
            </a:r>
            <a:endParaRPr lang="zh-CN" altLang="en-US"/>
          </a:p>
          <a:p>
            <a:r>
              <a:rPr lang="zh-CN" altLang="en-US"/>
              <a:t>（2）功能：信息公告、教学课件、实验列表、实验面板、作业上传；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745" y="2907030"/>
            <a:ext cx="412877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35775" y="2338070"/>
            <a:ext cx="3570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①MCU烧写</a:t>
            </a:r>
            <a:endParaRPr lang="zh-CN" altLang="en-US"/>
          </a:p>
          <a:p>
            <a:r>
              <a:rPr lang="zh-CN" altLang="en-US"/>
              <a:t>②运行实验</a:t>
            </a:r>
            <a:endParaRPr lang="zh-CN" altLang="en-US"/>
          </a:p>
          <a:p>
            <a:r>
              <a:rPr lang="zh-CN" altLang="en-US"/>
              <a:t>③清空面板</a:t>
            </a:r>
            <a:endParaRPr lang="zh-CN" altLang="en-US"/>
          </a:p>
          <a:p>
            <a:r>
              <a:rPr lang="zh-CN" altLang="en-US"/>
              <a:t>④面板设置：面板高度、画布偏移、缩放系数等参数功能</a:t>
            </a:r>
            <a:endParaRPr lang="zh-CN" altLang="en-US"/>
          </a:p>
          <a:p>
            <a:r>
              <a:rPr lang="zh-CN" altLang="en-US"/>
              <a:t>⑤导入实验</a:t>
            </a:r>
            <a:endParaRPr lang="zh-CN" altLang="en-US"/>
          </a:p>
          <a:p>
            <a:r>
              <a:rPr lang="zh-CN" altLang="en-US"/>
              <a:t>⑥导出实验</a:t>
            </a:r>
            <a:endParaRPr lang="zh-CN" altLang="en-US"/>
          </a:p>
          <a:p>
            <a:r>
              <a:rPr lang="zh-CN" altLang="en-US"/>
              <a:t>⑦分享实验：支持QQ、微博、微信</a:t>
            </a:r>
            <a:endParaRPr lang="zh-CN" altLang="en-US"/>
          </a:p>
          <a:p>
            <a:r>
              <a:rPr lang="zh-CN" altLang="en-US"/>
              <a:t>⑧隐藏器件面板功能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8420" y="1769745"/>
            <a:ext cx="5233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实验面板为主要操作区域，详细功能如下：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六角星 1"/>
          <p:cNvSpPr/>
          <p:nvPr/>
        </p:nvSpPr>
        <p:spPr>
          <a:xfrm>
            <a:off x="1143000" y="1920875"/>
            <a:ext cx="127635" cy="14541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8420" y="176974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器件面板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12" name="图片 12" descr="e79dc3693839ad24d3d348da32da9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2747010"/>
            <a:ext cx="4577080" cy="2347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62090" y="1678940"/>
            <a:ext cx="46348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基础器件：位输入、脉冲输入、时钟输入、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多位输入、位输出、多位输出、频率测量输出、信号发生器、PWM输入等;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实物器件：LED灯、按键、拨码开关、蜂鸣器、数码管、4位数码管、8*8点阵、16*16点阵、1602液晶屏、12864液晶屏、步进电机、直流电机、扬声器、麦克风、舵机、WM8978扬声器、TFT液晶屏、语音播放器模块等;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逻辑器件：基本管脚、多管脚、自定义管脚、逻辑分析仪、串口调试助手、示网络调试助手、示波器、CAN调试助手等；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其它：文字、图片.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六角星 2"/>
          <p:cNvSpPr/>
          <p:nvPr/>
        </p:nvSpPr>
        <p:spPr>
          <a:xfrm>
            <a:off x="1143000" y="1920875"/>
            <a:ext cx="127635" cy="14541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8420" y="176974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教师端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8103" y="2691130"/>
            <a:ext cx="3668395" cy="22263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400165" y="2778125"/>
            <a:ext cx="37318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）登录：后台管理端分配教师端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账号、密码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、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）功能：学生信息监控、学生操作记录监控、实验管理、MCU板卡连接状态监控、学生实时操作信息监控等功能。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8420" y="176974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教师端详细功能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350" y="2478405"/>
            <a:ext cx="4687570" cy="26371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048500" y="2136775"/>
            <a:ext cx="352996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（1）教师登陆</a:t>
            </a:r>
            <a:endParaRPr lang="zh-CN" altLang="en-US"/>
          </a:p>
          <a:p>
            <a:r>
              <a:rPr lang="zh-CN" altLang="en-US"/>
              <a:t>（2）学生列表监控</a:t>
            </a:r>
            <a:endParaRPr lang="zh-CN" altLang="en-US"/>
          </a:p>
          <a:p>
            <a:r>
              <a:rPr lang="zh-CN" altLang="en-US"/>
              <a:t>（3）学生操作记录监控</a:t>
            </a:r>
            <a:endParaRPr lang="zh-CN" altLang="en-US"/>
          </a:p>
          <a:p>
            <a:r>
              <a:rPr lang="zh-CN" altLang="en-US"/>
              <a:t>（4）MCU板卡连接状态监控</a:t>
            </a:r>
            <a:endParaRPr lang="zh-CN" altLang="en-US"/>
          </a:p>
          <a:p>
            <a:r>
              <a:rPr lang="zh-CN" altLang="en-US"/>
              <a:t>（5）实验完成情况监控</a:t>
            </a:r>
            <a:endParaRPr lang="zh-CN" altLang="en-US"/>
          </a:p>
          <a:p>
            <a:r>
              <a:rPr lang="zh-CN" altLang="en-US"/>
              <a:t>（6）下载学生实验代码</a:t>
            </a:r>
            <a:endParaRPr lang="zh-CN" altLang="en-US"/>
          </a:p>
          <a:p>
            <a:r>
              <a:rPr lang="zh-CN" altLang="en-US"/>
              <a:t>（7）实验评分，评论</a:t>
            </a:r>
            <a:endParaRPr lang="zh-CN" altLang="en-US"/>
          </a:p>
          <a:p>
            <a:r>
              <a:rPr lang="zh-CN" altLang="en-US"/>
              <a:t>（8）导出成绩单</a:t>
            </a:r>
            <a:endParaRPr lang="zh-CN" altLang="en-US"/>
          </a:p>
          <a:p>
            <a:r>
              <a:rPr lang="zh-CN" altLang="en-US"/>
              <a:t>（9）学生实时操作记录监控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10</a:t>
            </a:r>
            <a:r>
              <a:rPr lang="zh-CN" altLang="en-US"/>
              <a:t>）实验面板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745" y="2907030"/>
            <a:ext cx="412877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35775" y="2338070"/>
            <a:ext cx="3570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①MCU烧写</a:t>
            </a:r>
            <a:endParaRPr lang="zh-CN" altLang="en-US"/>
          </a:p>
          <a:p>
            <a:r>
              <a:rPr lang="zh-CN" altLang="en-US"/>
              <a:t>②运行实验</a:t>
            </a:r>
            <a:endParaRPr lang="zh-CN" altLang="en-US"/>
          </a:p>
          <a:p>
            <a:r>
              <a:rPr lang="zh-CN" altLang="en-US"/>
              <a:t>③清空面板</a:t>
            </a:r>
            <a:endParaRPr lang="zh-CN" altLang="en-US"/>
          </a:p>
          <a:p>
            <a:r>
              <a:rPr lang="zh-CN" altLang="en-US"/>
              <a:t>④面板设置：面板高度、画布偏移、缩放系数等参数功能</a:t>
            </a:r>
            <a:endParaRPr lang="zh-CN" altLang="en-US"/>
          </a:p>
          <a:p>
            <a:r>
              <a:rPr lang="zh-CN" altLang="en-US"/>
              <a:t>⑤导入实验</a:t>
            </a:r>
            <a:endParaRPr lang="zh-CN" altLang="en-US"/>
          </a:p>
          <a:p>
            <a:r>
              <a:rPr lang="zh-CN" altLang="en-US"/>
              <a:t>⑥导出实验</a:t>
            </a:r>
            <a:endParaRPr lang="zh-CN" altLang="en-US"/>
          </a:p>
          <a:p>
            <a:r>
              <a:rPr lang="zh-CN" altLang="en-US"/>
              <a:t>⑦分享实验：支持QQ、微博、微信</a:t>
            </a:r>
            <a:endParaRPr lang="zh-CN" altLang="en-US"/>
          </a:p>
          <a:p>
            <a:r>
              <a:rPr lang="zh-CN" altLang="en-US"/>
              <a:t>⑧隐藏器件面板功能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8420" y="1769745"/>
            <a:ext cx="5233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实验面板为主要操作区域，详细功能如下：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六角星 1"/>
          <p:cNvSpPr/>
          <p:nvPr/>
        </p:nvSpPr>
        <p:spPr>
          <a:xfrm>
            <a:off x="1143000" y="1920875"/>
            <a:ext cx="127635" cy="14541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8420" y="176974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访客模式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端口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62090" y="3070860"/>
            <a:ext cx="364045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1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）访客模式端口需要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访客手机号验证码进行登录。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）功能：（同学生端）公告信息、教学课件、实验列表、实验面板、作业上传等功能。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1795" y="2804160"/>
            <a:ext cx="4048125" cy="23799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745" y="2907030"/>
            <a:ext cx="4128770" cy="21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835775" y="2338070"/>
            <a:ext cx="35706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①MCU烧写</a:t>
            </a:r>
            <a:endParaRPr lang="zh-CN" altLang="en-US"/>
          </a:p>
          <a:p>
            <a:r>
              <a:rPr lang="zh-CN" altLang="en-US"/>
              <a:t>②运行实验</a:t>
            </a:r>
            <a:endParaRPr lang="zh-CN" altLang="en-US"/>
          </a:p>
          <a:p>
            <a:r>
              <a:rPr lang="zh-CN" altLang="en-US"/>
              <a:t>③清空面板</a:t>
            </a:r>
            <a:endParaRPr lang="zh-CN" altLang="en-US"/>
          </a:p>
          <a:p>
            <a:r>
              <a:rPr lang="zh-CN" altLang="en-US"/>
              <a:t>④面板设置：面板高度、画布偏移、缩放系数等参数功能</a:t>
            </a:r>
            <a:endParaRPr lang="zh-CN" altLang="en-US"/>
          </a:p>
          <a:p>
            <a:r>
              <a:rPr lang="zh-CN" altLang="en-US"/>
              <a:t>⑤导入实验</a:t>
            </a:r>
            <a:endParaRPr lang="zh-CN" altLang="en-US"/>
          </a:p>
          <a:p>
            <a:r>
              <a:rPr lang="zh-CN" altLang="en-US"/>
              <a:t>⑥导出实验</a:t>
            </a:r>
            <a:endParaRPr lang="zh-CN" altLang="en-US"/>
          </a:p>
          <a:p>
            <a:r>
              <a:rPr lang="zh-CN" altLang="en-US"/>
              <a:t>⑦分享实验：支持QQ、微博、微信</a:t>
            </a:r>
            <a:endParaRPr lang="zh-CN" altLang="en-US"/>
          </a:p>
          <a:p>
            <a:r>
              <a:rPr lang="zh-CN" altLang="en-US"/>
              <a:t>⑧器件面板功能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28420" y="1769745"/>
            <a:ext cx="52336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实验面板为主要操作区域，详细功能如下：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" name="六角星 1"/>
          <p:cNvSpPr/>
          <p:nvPr/>
        </p:nvSpPr>
        <p:spPr>
          <a:xfrm>
            <a:off x="1143000" y="1920875"/>
            <a:ext cx="127635" cy="14541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236303" y="1888158"/>
            <a:ext cx="3458724" cy="3458716"/>
            <a:chOff x="1497630" y="1143957"/>
            <a:chExt cx="4392030" cy="4392020"/>
          </a:xfrm>
          <a:solidFill>
            <a:srgbClr val="3874A4"/>
          </a:solidFill>
        </p:grpSpPr>
        <p:grpSp>
          <p:nvGrpSpPr>
            <p:cNvPr id="27" name="组合 26"/>
            <p:cNvGrpSpPr/>
            <p:nvPr/>
          </p:nvGrpSpPr>
          <p:grpSpPr>
            <a:xfrm>
              <a:off x="1497630" y="1143957"/>
              <a:ext cx="4392030" cy="4392020"/>
              <a:chOff x="1497631" y="616892"/>
              <a:chExt cx="4392030" cy="4392020"/>
            </a:xfrm>
            <a:grpFill/>
          </p:grpSpPr>
          <p:sp>
            <p:nvSpPr>
              <p:cNvPr id="31" name="椭圆 30"/>
              <p:cNvSpPr/>
              <p:nvPr/>
            </p:nvSpPr>
            <p:spPr>
              <a:xfrm>
                <a:off x="1497631" y="616892"/>
                <a:ext cx="4392030" cy="4392020"/>
              </a:xfrm>
              <a:prstGeom prst="ellipse">
                <a:avLst/>
              </a:prstGeom>
              <a:solidFill>
                <a:schemeClr val="accent5">
                  <a:alpha val="5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105" dirty="0"/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583910" y="2281197"/>
                <a:ext cx="4223657" cy="1040190"/>
              </a:xfrm>
              <a:prstGeom prst="rect">
                <a:avLst/>
              </a:prstGeom>
              <a:solidFill>
                <a:srgbClr val="3389CD">
                  <a:alpha val="0"/>
                </a:srgbClr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sz="4725" b="1" dirty="0">
                    <a:solidFill>
                      <a:schemeClr val="bg1"/>
                    </a:solidFill>
                  </a:rPr>
                  <a:t>目录</a:t>
                </a:r>
                <a:endParaRPr lang="zh-CN" sz="4725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29" name="直接连接符 28"/>
            <p:cNvCxnSpPr/>
            <p:nvPr/>
          </p:nvCxnSpPr>
          <p:spPr>
            <a:xfrm>
              <a:off x="1546011" y="287091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1546011" y="3740941"/>
              <a:ext cx="4297142" cy="1713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5171440" y="5715000"/>
            <a:ext cx="1869440" cy="607060"/>
            <a:chOff x="8144" y="9000"/>
            <a:chExt cx="2944" cy="956"/>
          </a:xfrm>
        </p:grpSpPr>
        <p:sp>
          <p:nvSpPr>
            <p:cNvPr id="20" name="等腰三角形 19"/>
            <p:cNvSpPr/>
            <p:nvPr/>
          </p:nvSpPr>
          <p:spPr>
            <a:xfrm rot="5400000">
              <a:off x="8078" y="9066"/>
              <a:ext cx="957" cy="82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5"/>
            </a:p>
          </p:txBody>
        </p:sp>
        <p:sp>
          <p:nvSpPr>
            <p:cNvPr id="15" name="等腰三角形 14"/>
            <p:cNvSpPr/>
            <p:nvPr/>
          </p:nvSpPr>
          <p:spPr>
            <a:xfrm rot="5400000">
              <a:off x="9235" y="9066"/>
              <a:ext cx="957" cy="82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5"/>
            </a:p>
          </p:txBody>
        </p:sp>
        <p:sp>
          <p:nvSpPr>
            <p:cNvPr id="16" name="等腰三角形 15"/>
            <p:cNvSpPr/>
            <p:nvPr/>
          </p:nvSpPr>
          <p:spPr>
            <a:xfrm rot="5400000">
              <a:off x="10198" y="9066"/>
              <a:ext cx="957" cy="825"/>
            </a:xfrm>
            <a:prstGeom prst="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205"/>
            </a:p>
          </p:txBody>
        </p:sp>
      </p:grpSp>
      <p:sp>
        <p:nvSpPr>
          <p:cNvPr id="33" name="矩形 32"/>
          <p:cNvSpPr/>
          <p:nvPr/>
        </p:nvSpPr>
        <p:spPr>
          <a:xfrm>
            <a:off x="6047105" y="1867203"/>
            <a:ext cx="4643458" cy="3061347"/>
          </a:xfrm>
          <a:prstGeom prst="rect">
            <a:avLst/>
          </a:prstGeom>
          <a:solidFill>
            <a:schemeClr val="accent1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9" tIns="36005" rIns="72009" bIns="36005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205"/>
          </a:p>
        </p:txBody>
      </p:sp>
      <p:grpSp>
        <p:nvGrpSpPr>
          <p:cNvPr id="6" name="组合 5"/>
          <p:cNvGrpSpPr/>
          <p:nvPr/>
        </p:nvGrpSpPr>
        <p:grpSpPr>
          <a:xfrm>
            <a:off x="6468291" y="2580718"/>
            <a:ext cx="4742700" cy="3916500"/>
            <a:chOff x="10266" y="4025"/>
            <a:chExt cx="7469" cy="6472"/>
          </a:xfrm>
        </p:grpSpPr>
        <p:grpSp>
          <p:nvGrpSpPr>
            <p:cNvPr id="3" name="组合 2"/>
            <p:cNvGrpSpPr/>
            <p:nvPr/>
          </p:nvGrpSpPr>
          <p:grpSpPr>
            <a:xfrm>
              <a:off x="10266" y="4025"/>
              <a:ext cx="7469" cy="6472"/>
              <a:chOff x="10266" y="4655"/>
              <a:chExt cx="7469" cy="647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0266" y="4655"/>
                <a:ext cx="7469" cy="6472"/>
                <a:chOff x="9563" y="3042"/>
                <a:chExt cx="8343" cy="3616"/>
              </a:xfrm>
            </p:grpSpPr>
            <p:sp>
              <p:nvSpPr>
                <p:cNvPr id="34" name="文本框 33"/>
                <p:cNvSpPr txBox="1"/>
                <p:nvPr/>
              </p:nvSpPr>
              <p:spPr>
                <a:xfrm>
                  <a:off x="11157" y="6290"/>
                  <a:ext cx="6749" cy="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endPara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  <p:sp>
              <p:nvSpPr>
                <p:cNvPr id="4" name="文本框 3"/>
                <p:cNvSpPr txBox="1"/>
                <p:nvPr/>
              </p:nvSpPr>
              <p:spPr>
                <a:xfrm>
                  <a:off x="9563" y="3042"/>
                  <a:ext cx="7162" cy="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微软雅黑" panose="020B0503020204020204" pitchFamily="34" charset="-122"/>
                    </a:rPr>
                    <a:t>一、系统硬件组成以及功能参数</a:t>
                  </a:r>
                  <a:endParaRPr lang="zh-CN" altLang="en-US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" name="文本框 1"/>
              <p:cNvSpPr txBox="1"/>
              <p:nvPr/>
            </p:nvSpPr>
            <p:spPr>
              <a:xfrm>
                <a:off x="10713" y="5676"/>
                <a:ext cx="5517" cy="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10758" y="7311"/>
              <a:ext cx="5002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6517640" y="3709670"/>
            <a:ext cx="3242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软件平台的使用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328420" y="1769745"/>
            <a:ext cx="52336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器件面板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  <p:pic>
        <p:nvPicPr>
          <p:cNvPr id="12" name="图片 12" descr="e79dc3693839ad24d3d348da32da9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3805" y="2747010"/>
            <a:ext cx="4577080" cy="23475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562090" y="1678940"/>
            <a:ext cx="463486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A.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基础器件：位输入、脉冲输入、时钟输入、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多位输入、位输出、多位输出、频率测量输出、信号发生器、PWM输入等;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B.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实物器件：LED灯、按键、拨码开关、蜂鸣器、数码管、4位数码管、8*8点阵、16*16点阵、1602液晶屏、12864液晶屏、步进电机、直流电机、扬声器、麦克风、舵机、WM8978扬声器、TFT液晶屏、语音播放器模块等;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C.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逻辑器件：基本管脚、多管脚、自定义管脚、逻辑分析仪、串口调试助手、示网络调试助手、示波器、CAN调试助手等；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D.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其它：文字、图片.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3" name="六角星 2"/>
          <p:cNvSpPr/>
          <p:nvPr/>
        </p:nvSpPr>
        <p:spPr>
          <a:xfrm>
            <a:off x="1143000" y="1920875"/>
            <a:ext cx="127635" cy="145415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6613" y="2589530"/>
            <a:ext cx="7589119" cy="1551940"/>
            <a:chOff x="6259" y="3614"/>
            <a:chExt cx="8805" cy="2460"/>
          </a:xfrm>
        </p:grpSpPr>
        <p:grpSp>
          <p:nvGrpSpPr>
            <p:cNvPr id="11" name="组合 10"/>
            <p:cNvGrpSpPr/>
            <p:nvPr/>
          </p:nvGrpSpPr>
          <p:grpSpPr>
            <a:xfrm rot="21298590">
              <a:off x="7983" y="4198"/>
              <a:ext cx="7081" cy="1497"/>
              <a:chOff x="1996975" y="5057946"/>
              <a:chExt cx="7505331" cy="1586354"/>
            </a:xfrm>
          </p:grpSpPr>
          <p:sp>
            <p:nvSpPr>
              <p:cNvPr id="2" name="矩形 3"/>
              <p:cNvSpPr/>
              <p:nvPr/>
            </p:nvSpPr>
            <p:spPr>
              <a:xfrm rot="151641">
                <a:off x="1996975" y="5057946"/>
                <a:ext cx="7505331" cy="1586354"/>
              </a:xfrm>
              <a:custGeom>
                <a:avLst/>
                <a:gdLst>
                  <a:gd name="connsiteX0" fmla="*/ 0 w 8153400"/>
                  <a:gd name="connsiteY0" fmla="*/ 0 h 1428750"/>
                  <a:gd name="connsiteX1" fmla="*/ 8153400 w 8153400"/>
                  <a:gd name="connsiteY1" fmla="*/ 0 h 1428750"/>
                  <a:gd name="connsiteX2" fmla="*/ 8153400 w 8153400"/>
                  <a:gd name="connsiteY2" fmla="*/ 1428750 h 1428750"/>
                  <a:gd name="connsiteX3" fmla="*/ 0 w 8153400"/>
                  <a:gd name="connsiteY3" fmla="*/ 1428750 h 1428750"/>
                  <a:gd name="connsiteX4" fmla="*/ 0 w 8153400"/>
                  <a:gd name="connsiteY4" fmla="*/ 0 h 1428750"/>
                  <a:gd name="connsiteX0-1" fmla="*/ 0 w 8382000"/>
                  <a:gd name="connsiteY0-2" fmla="*/ 0 h 1771650"/>
                  <a:gd name="connsiteX1-3" fmla="*/ 8153400 w 8382000"/>
                  <a:gd name="connsiteY1-4" fmla="*/ 0 h 1771650"/>
                  <a:gd name="connsiteX2-5" fmla="*/ 8382000 w 8382000"/>
                  <a:gd name="connsiteY2-6" fmla="*/ 1771650 h 1771650"/>
                  <a:gd name="connsiteX3-7" fmla="*/ 0 w 8382000"/>
                  <a:gd name="connsiteY3-8" fmla="*/ 1428750 h 1771650"/>
                  <a:gd name="connsiteX4-9" fmla="*/ 0 w 8382000"/>
                  <a:gd name="connsiteY4-10" fmla="*/ 0 h 1771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382000" h="1771650">
                    <a:moveTo>
                      <a:pt x="0" y="0"/>
                    </a:moveTo>
                    <a:lnTo>
                      <a:pt x="8153400" y="0"/>
                    </a:lnTo>
                    <a:lnTo>
                      <a:pt x="8382000" y="1771650"/>
                    </a:lnTo>
                    <a:lnTo>
                      <a:pt x="0" y="1428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" name="Copyright Notice"/>
              <p:cNvSpPr/>
              <p:nvPr/>
            </p:nvSpPr>
            <p:spPr bwMode="auto">
              <a:xfrm rot="340855">
                <a:off x="2697732" y="5380872"/>
                <a:ext cx="6104177" cy="93543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FFFFFF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200" b="1" dirty="0">
                    <a:solidFill>
                      <a:srgbClr val="148BDA"/>
                    </a:solidFill>
                    <a:sym typeface="+mn-ea"/>
                  </a:rPr>
                  <a:t>软件平台的使用</a:t>
                </a:r>
                <a:endParaRPr lang="zh-CN" altLang="en-US" sz="3200" b="1" dirty="0">
                  <a:solidFill>
                    <a:srgbClr val="148BDA"/>
                  </a:solidFill>
                  <a:sym typeface="+mn-ea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6259" y="3614"/>
              <a:ext cx="1976" cy="2460"/>
            </a:xfrm>
            <a:prstGeom prst="ellipse">
              <a:avLst/>
            </a:prstGeom>
            <a:solidFill>
              <a:srgbClr val="0271C2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</a:rPr>
                <a:t>五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81775" y="2887345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259205" y="1675765"/>
            <a:ext cx="89738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1）用户登录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通过谷歌浏览器打开远程云端硬件实验平台，推荐使用谷歌浏览器进行硬件板卡验证。（网址：https://dev.bj-jc.com:20002/RemoteExp/login）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91205" y="5607685"/>
            <a:ext cx="7358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输入手机号、手机验证码，点击登录。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91205" y="2760345"/>
            <a:ext cx="4531360" cy="26638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39825" y="1811655"/>
            <a:ext cx="84791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）连接设备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登陆成功后，需要注意板卡设备是否连接正常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0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0855" y="2641600"/>
            <a:ext cx="6936105" cy="30194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86840" y="1848485"/>
            <a:ext cx="70770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连接成功后鼠标停留在图标位置，页面上会显示设备编号，设备类型，以及设备ID。如图所示。</a:t>
            </a:r>
            <a:endParaRPr lang="zh-CN" altLang="en-US"/>
          </a:p>
        </p:txBody>
      </p:sp>
      <p:pic>
        <p:nvPicPr>
          <p:cNvPr id="6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8480" y="2905760"/>
            <a:ext cx="4011930" cy="266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 rot="10800000" flipV="1">
            <a:off x="6713855" y="2077085"/>
            <a:ext cx="31800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远程云端分教师端和学生端两种版本型号，访客模式是学生试用端口，和学生端功能一样；以下介绍以学生端为例，登录账号进去平台页面，导航栏包括公告信息、教学课件、实验列表、实验面板和作业上传。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19325" y="2239645"/>
            <a:ext cx="1668780" cy="3230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32280" y="1529715"/>
            <a:ext cx="32607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）系统主页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25245" y="1638935"/>
            <a:ext cx="8898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公告信息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公告信息显示服务器后台发布的信息；显示教师端发布的信息。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7335" y="2961640"/>
            <a:ext cx="8216265" cy="23006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25245" y="1638935"/>
            <a:ext cx="8898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教学课件     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教学课件列表内有老师发布的教学课件附件，可供学生下载到本地进行学习练习。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5245" y="3274060"/>
            <a:ext cx="9359265" cy="22180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25245" y="1638935"/>
            <a:ext cx="88982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实验列表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教师发布的实验列表，可下载实验指导书和进入相关实验，请在规定时间内完成实验，过期无效。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330" y="3141345"/>
            <a:ext cx="9796145" cy="225996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34210" y="1712595"/>
            <a:ext cx="8898255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实验面板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实验面板由2部分导航栏构成，分别为可视控制框和器件面板。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可视控制框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1)单片机编写：选择已编译完成的hex文件，进行程序的烧录。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2)运行实验：自定义设计电路搭建完成，hex文件已烧录入单片机中，单击运行实验。可查看运行结果。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3)切至HTML5模式：模式切换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4)清空面板：完成整个设计区域的清空操作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5)面板设置：可自定义面板尺寸，缩放比例，偏移量操作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6)面板操作：可设置设计区域整体放大、缩小、上移、下移、左移、右移操作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7)面板全屏：设计区域全屏显示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8)导入实验：载入文件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9)导出实验：电路设计完成后导出进行保存格式为epl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pPr lvl="1"/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10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）隐藏器件面板：隐藏右侧器件面板导航栏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326613" y="2589530"/>
            <a:ext cx="7589119" cy="1551940"/>
            <a:chOff x="6259" y="3614"/>
            <a:chExt cx="8805" cy="2460"/>
          </a:xfrm>
        </p:grpSpPr>
        <p:grpSp>
          <p:nvGrpSpPr>
            <p:cNvPr id="11" name="组合 10"/>
            <p:cNvGrpSpPr/>
            <p:nvPr/>
          </p:nvGrpSpPr>
          <p:grpSpPr>
            <a:xfrm rot="21298590">
              <a:off x="7983" y="4198"/>
              <a:ext cx="7081" cy="1497"/>
              <a:chOff x="1996975" y="5057946"/>
              <a:chExt cx="7505331" cy="1586354"/>
            </a:xfrm>
          </p:grpSpPr>
          <p:sp>
            <p:nvSpPr>
              <p:cNvPr id="2" name="矩形 3"/>
              <p:cNvSpPr/>
              <p:nvPr/>
            </p:nvSpPr>
            <p:spPr>
              <a:xfrm rot="151641">
                <a:off x="1996975" y="5057946"/>
                <a:ext cx="7505331" cy="1586354"/>
              </a:xfrm>
              <a:custGeom>
                <a:avLst/>
                <a:gdLst>
                  <a:gd name="connsiteX0" fmla="*/ 0 w 8153400"/>
                  <a:gd name="connsiteY0" fmla="*/ 0 h 1428750"/>
                  <a:gd name="connsiteX1" fmla="*/ 8153400 w 8153400"/>
                  <a:gd name="connsiteY1" fmla="*/ 0 h 1428750"/>
                  <a:gd name="connsiteX2" fmla="*/ 8153400 w 8153400"/>
                  <a:gd name="connsiteY2" fmla="*/ 1428750 h 1428750"/>
                  <a:gd name="connsiteX3" fmla="*/ 0 w 8153400"/>
                  <a:gd name="connsiteY3" fmla="*/ 1428750 h 1428750"/>
                  <a:gd name="connsiteX4" fmla="*/ 0 w 8153400"/>
                  <a:gd name="connsiteY4" fmla="*/ 0 h 1428750"/>
                  <a:gd name="connsiteX0-1" fmla="*/ 0 w 8382000"/>
                  <a:gd name="connsiteY0-2" fmla="*/ 0 h 1771650"/>
                  <a:gd name="connsiteX1-3" fmla="*/ 8153400 w 8382000"/>
                  <a:gd name="connsiteY1-4" fmla="*/ 0 h 1771650"/>
                  <a:gd name="connsiteX2-5" fmla="*/ 8382000 w 8382000"/>
                  <a:gd name="connsiteY2-6" fmla="*/ 1771650 h 1771650"/>
                  <a:gd name="connsiteX3-7" fmla="*/ 0 w 8382000"/>
                  <a:gd name="connsiteY3-8" fmla="*/ 1428750 h 1771650"/>
                  <a:gd name="connsiteX4-9" fmla="*/ 0 w 8382000"/>
                  <a:gd name="connsiteY4-10" fmla="*/ 0 h 177165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8382000" h="1771650">
                    <a:moveTo>
                      <a:pt x="0" y="0"/>
                    </a:moveTo>
                    <a:lnTo>
                      <a:pt x="8153400" y="0"/>
                    </a:lnTo>
                    <a:lnTo>
                      <a:pt x="8382000" y="1771650"/>
                    </a:lnTo>
                    <a:lnTo>
                      <a:pt x="0" y="14287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5" name="Copyright Notice"/>
              <p:cNvSpPr/>
              <p:nvPr/>
            </p:nvSpPr>
            <p:spPr bwMode="auto">
              <a:xfrm rot="340855">
                <a:off x="2812219" y="5389667"/>
                <a:ext cx="6679689" cy="935431"/>
              </a:xfrm>
              <a:prstGeom prst="rect">
                <a:avLst/>
              </a:prstGeom>
              <a:noFill/>
              <a:ln w="6350" cap="flat" cmpd="sng" algn="ctr">
                <a:noFill/>
                <a:prstDash val="soli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>
                    <a:solidFill>
                      <a:srgbClr val="FFFFFF"/>
                    </a:solidFill>
                    <a:prstDash val="solid"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72000" tIns="32400" rIns="72000" bIns="32400" rtlCol="0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3200" dirty="0">
                    <a:solidFill>
                      <a:srgbClr val="148BDA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+mn-ea"/>
                  </a:rPr>
                  <a:t>系统硬件组成以及功能参数</a:t>
                </a:r>
                <a:endParaRPr lang="zh-CN" altLang="en-US" sz="3200" b="1" cap="small" dirty="0">
                  <a:solidFill>
                    <a:srgbClr val="148BD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6259" y="3614"/>
              <a:ext cx="1976" cy="2460"/>
            </a:xfrm>
            <a:prstGeom prst="ellipse">
              <a:avLst/>
            </a:prstGeom>
            <a:solidFill>
              <a:srgbClr val="0271C2"/>
            </a:solidFill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6600" b="1" dirty="0">
                  <a:solidFill>
                    <a:schemeClr val="bg1"/>
                  </a:solidFill>
                </a:rPr>
                <a:t>一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34210" y="1712595"/>
            <a:ext cx="8289290" cy="34461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5.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器件面板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A.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基础器件：位输入、脉冲输入、时钟输入、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多位输入、位输出、多位输出、频率测量输出、信号发生器、PWM输入等;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B.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实物器件：LED灯、按键、拨码开关、蜂鸣器、数码管、4位数码管、8*8点阵、16*16点阵、1602液晶屏、12864液晶屏、步进电机、直流电机、扬声器、麦克风、舵机、WM8978扬声器、TFT液晶屏、语音播放器模块等;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C.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逻辑器件：基本管脚、多管脚、自定义管脚、逻辑分析仪、串口调试助手、示网络调试助手、示波器、CAN调试助手等；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         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D.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其它：文字、图片.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2090" y="2249805"/>
            <a:ext cx="9053830" cy="3139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4500" y="1602105"/>
            <a:ext cx="22675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4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）实验步骤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7670" y="1684020"/>
            <a:ext cx="52724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1.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按照任务书或者实验指导书搭建仿真电路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2805" y="2655253"/>
            <a:ext cx="5270500" cy="189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7670" y="1684020"/>
            <a:ext cx="72123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2. 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按照任务书给定或者实验指导书的参考代码程序编写单片机程序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262630" y="2163445"/>
            <a:ext cx="3866515" cy="37649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7670" y="1684020"/>
            <a:ext cx="7212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3. </a:t>
            </a:r>
            <a:r>
              <a:rPr 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在平台烧录程序生成的</a:t>
            </a:r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Hex</a:t>
            </a:r>
            <a:r>
              <a:rPr lang="zh-CN" altLang="en-US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文件</a:t>
            </a:r>
            <a:endParaRPr lang="zh-CN" altLang="en-US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285" y="2243455"/>
            <a:ext cx="6261735" cy="33534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677670" y="1684020"/>
            <a:ext cx="72123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4. </a:t>
            </a:r>
            <a:r>
              <a:rPr lang="zh-CN" sz="2000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运行程序，观察实验现象</a:t>
            </a:r>
            <a:endParaRPr lang="zh-CN" sz="2000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47545" y="2543175"/>
            <a:ext cx="7778115" cy="25965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72250" y="2905760"/>
            <a:ext cx="3651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68755" y="1784350"/>
            <a:ext cx="89960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5. </a:t>
            </a:r>
            <a:r>
              <a:rPr 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导出仿真电路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epl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文件到本地，按照任务书要求命名，导出的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EPL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+mn-ea"/>
              </a:rPr>
              <a:t>文件和源程序打包按照考试要求上交给裁判。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7530" y="2675890"/>
            <a:ext cx="7781925" cy="28625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0"/>
          <p:cNvSpPr txBox="1"/>
          <p:nvPr/>
        </p:nvSpPr>
        <p:spPr>
          <a:xfrm>
            <a:off x="3033737" y="2906877"/>
            <a:ext cx="6375985" cy="82622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谢谢大家！</a:t>
            </a:r>
            <a:endParaRPr lang="zh-CN" altLang="en-US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52" y="4481132"/>
            <a:ext cx="534918" cy="15250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7928" y="2617044"/>
            <a:ext cx="214400" cy="6112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86" y="4427097"/>
            <a:ext cx="2209800" cy="20478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1145" y="1668145"/>
            <a:ext cx="55575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（一）基于云端的硬件实验平台</a:t>
            </a:r>
            <a:r>
              <a:rPr lang="en-US" altLang="zh-CN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B/S</a:t>
            </a:r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架构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3" name="图片 33" descr="C:\Users\Administrator\Desktop\远程架构.jpg远程架构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2978785" y="2506345"/>
            <a:ext cx="5901690" cy="3353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59865" y="1617345"/>
            <a:ext cx="49123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（二）硬件组成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         1.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远程接入设备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34" name="图片 34" descr="C:\Users\Administrator\Desktop\远程箱.png远程箱"/>
          <p:cNvPicPr>
            <a:picLocks noChangeAspect="1"/>
          </p:cNvPicPr>
          <p:nvPr/>
        </p:nvPicPr>
        <p:blipFill>
          <a:blip r:embed="rId1"/>
          <a:srcRect l="10092" t="21452"/>
          <a:stretch>
            <a:fillRect/>
          </a:stretch>
        </p:blipFill>
        <p:spPr>
          <a:xfrm>
            <a:off x="1242695" y="2633980"/>
            <a:ext cx="4376420" cy="2868930"/>
          </a:xfrm>
          <a:prstGeom prst="rect">
            <a:avLst/>
          </a:prstGeom>
        </p:spPr>
      </p:pic>
      <p:pic>
        <p:nvPicPr>
          <p:cNvPr id="35" name="图片 35" descr="C:\Users\Administrator\Desktop\f9a1941b0e79a19893a23fe65600dff.pngf9a1941b0e79a19893a23fe65600df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539230" y="2786380"/>
            <a:ext cx="4387215" cy="25641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7470" y="1637665"/>
            <a:ext cx="949706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solidFill>
                  <a:srgbClr val="148BDA"/>
                </a:solidFill>
                <a:latin typeface="华文楷体" panose="02010600040101010101" charset="-122"/>
                <a:ea typeface="华文楷体" panose="02010600040101010101" charset="-122"/>
              </a:rPr>
              <a:t>   </a:t>
            </a:r>
            <a:r>
              <a:rPr lang="en-US" altLang="zh-CN">
                <a:solidFill>
                  <a:srgbClr val="148BDA"/>
                </a:solidFill>
                <a:latin typeface="华文楷体" panose="02010600040101010101" charset="-122"/>
                <a:ea typeface="华文楷体" panose="02010600040101010101" charset="-122"/>
              </a:rPr>
              <a:t>   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采用标准的3U机箱设计、标准输入电源规格220V，50-60Hz；机箱配备1A保险保障安全；装配有12个插槽的底板、1块电源板卡（5V/10A）、风扇以及相关安全检测、控制模块等。其功能如下：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（1）温度监测：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机箱拥有双温度传感器，实时采集机箱内部温度+电源温度。控制机箱温度稳定在33°-35°之间， 当机箱温度超出35°临界值，控制端驱动风扇实时物理降温。当极端环境温度飙升至60°时，控制端会采取整机断电冷却降温，实现对板卡保护。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（2）功耗控制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通过机箱的后端控制，对板卡的电压整机功耗进行控制。当板卡电压高于5.2V时，机箱控制端发出警报，并采取断电处理以保护板卡安全。当整机功耗大于50W时，机箱控制端发出警报，并采取断电处理以保护整机安全。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（3）板卡在线监测：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通过后端控制平台，对插槽中的板卡进行实时数量监测，并反馈给服务器。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（4）短路保护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机箱控制端可以对单插槽板卡进行短路保护，一块板卡即硬件设备单元出现问题，不会影响其</a:t>
            </a:r>
            <a:r>
              <a:rPr lang="en-US" altLang="zh-CN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altLang="en-US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它硬件设备单元供电使用。</a:t>
            </a:r>
            <a:endParaRPr lang="zh-CN" altLang="en-US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7470" y="1637665"/>
            <a:ext cx="949706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2.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远程云端硬件设备单元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en-US" altLang="zh-CN" sz="2000">
                <a:solidFill>
                  <a:srgbClr val="148BDA"/>
                </a:solidFill>
                <a:latin typeface="华文楷体" panose="02010600040101010101" charset="-122"/>
                <a:ea typeface="华文楷体" panose="02010600040101010101" charset="-122"/>
              </a:rPr>
              <a:t>       </a:t>
            </a:r>
            <a:endParaRPr lang="en-US" altLang="zh-CN" sz="2000">
              <a:solidFill>
                <a:srgbClr val="148BDA"/>
              </a:solidFill>
              <a:latin typeface="华文楷体" panose="02010600040101010101" charset="-122"/>
              <a:ea typeface="华文楷体" panose="02010600040101010101" charset="-122"/>
            </a:endParaRPr>
          </a:p>
          <a:p>
            <a:pPr algn="l"/>
            <a:r>
              <a:rPr lang="en-US" altLang="zh-CN" sz="2000">
                <a:solidFill>
                  <a:srgbClr val="148BDA"/>
                </a:solidFill>
                <a:latin typeface="华文楷体" panose="02010600040101010101" charset="-122"/>
                <a:ea typeface="华文楷体" panose="02010600040101010101" charset="-122"/>
              </a:rPr>
              <a:t>      </a:t>
            </a:r>
            <a:r>
              <a:rPr lang="en-US" altLang="zh-CN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硬件设备单元采用板卡的形式，通过LAN接口连接到远程实验接入设备的服务器上。设备单元采用ARM+MCU的核心硬件方案， 其中ARM解析服务器软件下发的命令，并负责下载MCU程序、设置MCU管脚输入状态以及采样输出管脚状态。</a:t>
            </a:r>
            <a:endParaRPr lang="zh-CN" altLang="en-US" sz="20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5" name="图片 5" descr="C:\Users\Administrator\Desktop\远程箱.png远程箱"/>
          <p:cNvPicPr>
            <a:picLocks noChangeAspect="1"/>
          </p:cNvPicPr>
          <p:nvPr/>
        </p:nvPicPr>
        <p:blipFill>
          <a:blip r:embed="rId1"/>
          <a:srcRect l="10092" t="21452"/>
          <a:stretch>
            <a:fillRect/>
          </a:stretch>
        </p:blipFill>
        <p:spPr>
          <a:xfrm>
            <a:off x="4081145" y="3551555"/>
            <a:ext cx="3401060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992505" y="2602230"/>
            <a:ext cx="547306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受控端：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</a:t>
            </a:r>
            <a:r>
              <a:rPr lang="en-US" altLang="zh-CN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STC51系列的IAP15W4K61S4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</a:t>
            </a:r>
            <a:endParaRPr lang="en-US" altLang="zh-CN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</a:t>
            </a:r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</a:t>
            </a:r>
            <a:endParaRPr lang="en-US" altLang="zh-CN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全速USB 接口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en-US" altLang="zh-CN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         </a:t>
            </a:r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TF卡(SDIO接口)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11570" y="2602230"/>
            <a:ext cx="556387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监控端：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 ARM Cortex-M7 系列STM32H750XB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 64K的EEPROM 存储器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 100M以太网接口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 1*16M的SRAM 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 LED * 2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 sz="2400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串口调试接口</a:t>
            </a:r>
            <a:endParaRPr lang="zh-CN" altLang="en-US" sz="2400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94460" y="1808480"/>
            <a:ext cx="3616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latin typeface="华文楷体" panose="02010600040101010101" charset="-122"/>
                <a:ea typeface="华文楷体" panose="02010600040101010101" charset="-122"/>
                <a:sym typeface="+mn-ea"/>
              </a:rPr>
              <a:t>（三）硬件设备参数</a:t>
            </a:r>
            <a:endParaRPr lang="zh-CN" altLang="en-US" sz="2400" b="1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47470" y="1637665"/>
            <a:ext cx="9497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 b="1">
                <a:solidFill>
                  <a:schemeClr val="tx1"/>
                </a:solidFill>
                <a:latin typeface="华文楷体" panose="02010600040101010101" charset="-122"/>
                <a:ea typeface="华文楷体" panose="02010600040101010101" charset="-122"/>
              </a:rPr>
              <a:t>（四）数据中心</a:t>
            </a:r>
            <a:endParaRPr lang="zh-CN" altLang="en-US" sz="2400" b="1">
              <a:solidFill>
                <a:schemeClr val="tx1"/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pic>
        <p:nvPicPr>
          <p:cNvPr id="6" name="图片 6" descr="C:\Users\Administrator\Desktop\机柜.jpg机柜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977265" y="2158365"/>
            <a:ext cx="4572635" cy="36734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020560" y="1577340"/>
            <a:ext cx="40170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  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数据中心采用服务器实现，负责管理多个MCU硬件设备单元并运行服务器软件，实现学生登陆管理、动态分配MCU硬件设备、程序提交与下载、记录学生操作记录等。并将请求和操作以指令的形式发送到MCU硬件设备单元。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具体如下：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1、 为学生动态分配MCU硬件实验设备；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2、 将用户的操作命令转发到对应的板卡进行处理；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3、数据库管理，将用户登录信息、操作记录都记录到数据库中；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cs typeface="华文楷体" panose="02010600040101010101" charset="-122"/>
            </a:endParaRPr>
          </a:p>
          <a:p>
            <a:r>
              <a:rPr lang="zh-CN" altLang="en-US"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4、提供教师机后台管理与数据查看功能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HINKCELLSHAPEDONOTDELETE" val="thinkcellActiveDocDoNotDelete"/>
</p:tagLst>
</file>

<file path=ppt/tags/tag2.xml><?xml version="1.0" encoding="utf-8"?>
<p:tagLst xmlns:p="http://schemas.openxmlformats.org/presentationml/2006/main">
  <p:tag name="THINKCELLSHAPEDONOTDELETE" val="tA6S0wzOvQ8a50SA42PUNRg"/>
</p:tagLst>
</file>

<file path=ppt/tags/tag3.xml><?xml version="1.0" encoding="utf-8"?>
<p:tagLst xmlns:p="http://schemas.openxmlformats.org/presentationml/2006/main">
  <p:tag name="KSO_WM_UNIT_PLACING_PICTURE_USER_VIEWPORT" val="{&quot;height&quot;:4054,&quot;width&quot;:7134}"/>
</p:tagLst>
</file>

<file path=ppt/tags/tag4.xml><?xml version="1.0" encoding="utf-8"?>
<p:tagLst xmlns:p="http://schemas.openxmlformats.org/presentationml/2006/main">
  <p:tag name="KSO_WM_UNIT_PLACING_PICTURE_USER_VIEWPORT" val="{&quot;height&quot;:5088,&quot;width&quot;:2628}"/>
</p:tagLst>
</file>

<file path=ppt/tags/tag5.xml><?xml version="1.0" encoding="utf-8"?>
<p:tagLst xmlns:p="http://schemas.openxmlformats.org/presentationml/2006/main">
  <p:tag name="KSO_WM_UNIT_PLACING_PICTURE_USER_VIEWPORT" val="{&quot;height&quot;:10104,&quot;width&quot;:10380}"/>
</p:tagLst>
</file>

<file path=ppt/tags/tag6.xml><?xml version="1.0" encoding="utf-8"?>
<p:tagLst xmlns:p="http://schemas.openxmlformats.org/presentationml/2006/main">
  <p:tag name="ISPRING_PRESENTATION_TITLE" val="PowerPoint 演示文稿"/>
  <p:tag name="COMMONDATA" val="eyJoZGlkIjoiM2JmNTM0NjUwZTBlOGVkMGQ2ZmE2YTRmNDI1YzA0YTcifQ=="/>
</p:tagLst>
</file>

<file path=ppt/theme/theme1.xml><?xml version="1.0" encoding="utf-8"?>
<a:theme xmlns:a="http://schemas.openxmlformats.org/drawingml/2006/main" name="Office Theme">
  <a:themeElements>
    <a:clrScheme name="自定义 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A76A3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3501</Words>
  <Application>WPS 演示</Application>
  <PresentationFormat>宽屏</PresentationFormat>
  <Paragraphs>216</Paragraphs>
  <Slides>37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1" baseType="lpstr">
      <vt:lpstr>Arial</vt:lpstr>
      <vt:lpstr>宋体</vt:lpstr>
      <vt:lpstr>Wingdings</vt:lpstr>
      <vt:lpstr>微软雅黑</vt:lpstr>
      <vt:lpstr>思源黑体</vt:lpstr>
      <vt:lpstr>黑体</vt:lpstr>
      <vt:lpstr>华文楷体</vt:lpstr>
      <vt:lpstr>Calibri</vt:lpstr>
      <vt:lpstr>Arial Unicode MS</vt:lpstr>
      <vt:lpstr>Calibri Light</vt:lpstr>
      <vt:lpstr>等线</vt:lpstr>
      <vt:lpstr>思源黑体 CN Heavy</vt:lpstr>
      <vt:lpstr>Office Theme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kevinrliu</cp:lastModifiedBy>
  <cp:revision>643</cp:revision>
  <dcterms:created xsi:type="dcterms:W3CDTF">2019-07-11T04:52:00Z</dcterms:created>
  <dcterms:modified xsi:type="dcterms:W3CDTF">2022-05-06T11:51:11Z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2052-11.1.0.11648</vt:lpwstr>
  </property>
  <property fmtid="{D5CDD505-2E9C-101B-9397-08002B2CF9AE}" pid="3" name="ICV">
    <vt:lpwstr>9B3964A01D9C484AA695648571DF1876</vt:lpwstr>
  </property>
  <property fmtid="{D5CDD505-2E9C-101B-9397-08002B2CF9AE}" pid="4" name="commondata">
    <vt:lpwstr>eyJoZGlkIjoiM2JmNTM0NjUwZTBlOGVkMGQ2ZmE2YTRmNDI1YzA0YTcifQ==</vt:lpwstr>
  </property>
</Properties>
</file>